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446" r:id="rId2"/>
    <p:sldId id="455" r:id="rId3"/>
    <p:sldId id="466" r:id="rId4"/>
    <p:sldId id="465" r:id="rId5"/>
    <p:sldId id="463" r:id="rId6"/>
    <p:sldId id="464" r:id="rId7"/>
    <p:sldId id="461" r:id="rId8"/>
    <p:sldId id="462" r:id="rId9"/>
    <p:sldId id="460" r:id="rId10"/>
    <p:sldId id="458" r:id="rId11"/>
    <p:sldId id="459" r:id="rId12"/>
    <p:sldId id="457" r:id="rId13"/>
    <p:sldId id="467" r:id="rId14"/>
    <p:sldId id="468" r:id="rId15"/>
    <p:sldId id="456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indows User" initials="WU" lastIdx="134" clrIdx="0"/>
  <p:cmAuthor id="1" name="admin" initials="a" lastIdx="12" clrIdx="1"/>
  <p:cmAuthor id="2" name="Francois.beguin" initials="F" lastIdx="122" clrIdx="2"/>
  <p:cmAuthor id="3" name="François Béguin" initials="FB" lastIdx="30" clrIdx="3">
    <p:extLst/>
  </p:cmAuthor>
  <p:cmAuthor id="4" name="Emmanuel Pameté Yambou" initials="PYE" lastIdx="3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9252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65" d="100"/>
          <a:sy n="65" d="100"/>
        </p:scale>
        <p:origin x="133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522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DE7F28-D102-4B55-B7FE-A19BA7B78A07}" type="datetimeFigureOut">
              <a:rPr lang="en-GB" smtClean="0"/>
              <a:pPr/>
              <a:t>03/12/2020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D1C258-53C1-4DC5-B5F7-5D81FE8FBD0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41367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35DC5C-8F6B-4793-8EF0-83668185A6E0}" type="datetimeFigureOut">
              <a:rPr lang="ru-RU" smtClean="0"/>
              <a:pPr/>
              <a:t>03.12.2020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F2EA41-DAE8-4A25-9980-1906F2F8554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722047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9AE5A-0FEE-4A96-8314-3B9B85998C68}" type="datetime1">
              <a:rPr lang="ru-RU" smtClean="0"/>
              <a:pPr/>
              <a:t>03.12.2020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2F402-ED5B-4DC4-8CA8-1476631ADE5E}" type="datetime1">
              <a:rPr lang="ru-RU" smtClean="0"/>
              <a:pPr/>
              <a:t>03.12.2020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8CB31-3616-4C1D-BFA3-14F6DD56C590}" type="datetime1">
              <a:rPr lang="ru-RU" smtClean="0"/>
              <a:pPr/>
              <a:t>03.12.2020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56A5A-0026-4465-A38A-F234E7FBF9E2}" type="datetime1">
              <a:rPr lang="ru-RU" smtClean="0"/>
              <a:pPr/>
              <a:t>03.12.2020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31F37-E461-47AF-8145-F176D80F68CF}" type="datetime1">
              <a:rPr lang="ru-RU" smtClean="0"/>
              <a:pPr/>
              <a:t>03.12.2020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E06DB-4A4F-4455-8068-BC6AF08C00B7}" type="datetime1">
              <a:rPr lang="ru-RU" smtClean="0"/>
              <a:pPr/>
              <a:t>03.12.2020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517A6-C285-4D9B-BF4B-E2EB04531494}" type="datetime1">
              <a:rPr lang="ru-RU" smtClean="0"/>
              <a:pPr/>
              <a:t>03.12.2020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51B23-B095-40F9-9F86-9E5B96618C85}" type="datetime1">
              <a:rPr lang="ru-RU" smtClean="0"/>
              <a:pPr/>
              <a:t>03.12.2020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4B1B2-31EF-432E-9CC7-D0CF7A107B85}" type="datetime1">
              <a:rPr lang="ru-RU" smtClean="0"/>
              <a:pPr/>
              <a:t>03.12.2020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6842E-AC5E-45DB-8214-D60EBE2E6404}" type="datetime1">
              <a:rPr lang="ru-RU" smtClean="0"/>
              <a:pPr/>
              <a:t>03.12.2020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563C2-6855-48A7-882E-C806659EB228}" type="datetime1">
              <a:rPr lang="ru-RU" smtClean="0"/>
              <a:pPr/>
              <a:t>03.12.2020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AD37E-0099-4C0E-890D-3344435EBDC0}" type="datetime1">
              <a:rPr lang="ru-RU" smtClean="0"/>
              <a:pPr/>
              <a:t>03.12.2020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1</a:t>
            </a:fld>
            <a:endParaRPr lang="ru-RU"/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152400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1404619" y="1391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" name="Rectangle 6"/>
          <p:cNvSpPr>
            <a:spLocks noChangeArrowheads="1"/>
          </p:cNvSpPr>
          <p:nvPr/>
        </p:nvSpPr>
        <p:spPr bwMode="auto">
          <a:xfrm>
            <a:off x="683568" y="1700808"/>
            <a:ext cx="7848872" cy="2952328"/>
          </a:xfrm>
          <a:prstGeom prst="rect">
            <a:avLst/>
          </a:prstGeom>
          <a:noFill/>
          <a:ln w="3810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ru-RU" sz="40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Геотермальная </a:t>
            </a:r>
            <a:r>
              <a:rPr lang="ru-RU" sz="4000" b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энергетика</a:t>
            </a:r>
            <a:endParaRPr lang="en-HK" sz="4000" b="1" dirty="0" smtClean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  <a:p>
            <a:pPr algn="ctr"/>
            <a:endParaRPr lang="en-HK" sz="3600" b="1" dirty="0" smtClean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  <a:p>
            <a:pPr algn="ctr"/>
            <a:r>
              <a:rPr lang="ru-RU" sz="3600" i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Лекция №</a:t>
            </a:r>
            <a:r>
              <a:rPr lang="en-HK" sz="3600" i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12</a:t>
            </a:r>
            <a:endParaRPr lang="ru-RU" sz="3600" i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7051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-90264"/>
            <a:ext cx="8928992" cy="1143000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Геотермальная энергетика</a:t>
            </a:r>
            <a:endParaRPr lang="en-HK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10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764704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251520" y="835833"/>
            <a:ext cx="856895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 качестве примера </a:t>
            </a:r>
            <a:r>
              <a:rPr lang="ru-RU" sz="23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приведена </a:t>
            </a: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одна из схем использования геотермальных вод для отопления и горячего водоснабжения, при этом рассматриваются воды особой агрессивности, которые непосредственно использовать невозможно.</a:t>
            </a:r>
            <a:endParaRPr lang="ru-RU" sz="23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pic>
        <p:nvPicPr>
          <p:cNvPr id="2050" name="Picture 2" descr="Рис. 2.30. Принципиальная схема двухконтурной геоТЭС: 1 – скважина; 2 – теплообменник; 3 – парогенератор; 4 – турбина; 5 – электрогенератор; 6 – воздухоохлаждаемый конденсатор; 7 – конденсато-питательный насос;  8 – нагнетательный насос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5" y="2770836"/>
            <a:ext cx="5194761" cy="3585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5734312" y="2697881"/>
            <a:ext cx="308616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HK" sz="2000" dirty="0" err="1">
                <a:latin typeface="Comic Sans MS" panose="030F0702030302020204" pitchFamily="66" charset="0"/>
              </a:rPr>
              <a:t>Принципиальная</a:t>
            </a:r>
            <a:r>
              <a:rPr lang="en-HK" sz="2000" dirty="0">
                <a:latin typeface="Comic Sans MS" panose="030F0702030302020204" pitchFamily="66" charset="0"/>
              </a:rPr>
              <a:t> </a:t>
            </a:r>
            <a:r>
              <a:rPr lang="en-HK" sz="2000" dirty="0" err="1">
                <a:latin typeface="Comic Sans MS" panose="030F0702030302020204" pitchFamily="66" charset="0"/>
              </a:rPr>
              <a:t>схема</a:t>
            </a:r>
            <a:r>
              <a:rPr lang="en-HK" sz="2000" dirty="0">
                <a:latin typeface="Comic Sans MS" panose="030F0702030302020204" pitchFamily="66" charset="0"/>
              </a:rPr>
              <a:t> </a:t>
            </a:r>
            <a:r>
              <a:rPr lang="en-HK" sz="2000" dirty="0" err="1">
                <a:latin typeface="Comic Sans MS" panose="030F0702030302020204" pitchFamily="66" charset="0"/>
              </a:rPr>
              <a:t>двухконтурной</a:t>
            </a:r>
            <a:r>
              <a:rPr lang="en-HK" sz="2000" dirty="0">
                <a:latin typeface="Comic Sans MS" panose="030F0702030302020204" pitchFamily="66" charset="0"/>
              </a:rPr>
              <a:t> </a:t>
            </a:r>
            <a:r>
              <a:rPr lang="en-HK" sz="2000" dirty="0" err="1">
                <a:latin typeface="Comic Sans MS" panose="030F0702030302020204" pitchFamily="66" charset="0"/>
              </a:rPr>
              <a:t>геоТЭС</a:t>
            </a:r>
            <a:r>
              <a:rPr lang="en-HK" sz="2000" dirty="0">
                <a:latin typeface="Comic Sans MS" panose="030F0702030302020204" pitchFamily="66" charset="0"/>
              </a:rPr>
              <a:t>: 1 – </a:t>
            </a:r>
            <a:r>
              <a:rPr lang="en-HK" sz="2000" dirty="0" err="1">
                <a:latin typeface="Comic Sans MS" panose="030F0702030302020204" pitchFamily="66" charset="0"/>
              </a:rPr>
              <a:t>скважина</a:t>
            </a:r>
            <a:r>
              <a:rPr lang="en-HK" sz="2000" dirty="0">
                <a:latin typeface="Comic Sans MS" panose="030F0702030302020204" pitchFamily="66" charset="0"/>
              </a:rPr>
              <a:t>; 2 – </a:t>
            </a:r>
            <a:r>
              <a:rPr lang="en-HK" sz="2000" dirty="0" err="1">
                <a:latin typeface="Comic Sans MS" panose="030F0702030302020204" pitchFamily="66" charset="0"/>
              </a:rPr>
              <a:t>теплообменник</a:t>
            </a:r>
            <a:r>
              <a:rPr lang="en-HK" sz="2000" dirty="0">
                <a:latin typeface="Comic Sans MS" panose="030F0702030302020204" pitchFamily="66" charset="0"/>
              </a:rPr>
              <a:t>; 3 – </a:t>
            </a:r>
            <a:r>
              <a:rPr lang="en-HK" sz="2000" dirty="0" err="1">
                <a:latin typeface="Comic Sans MS" panose="030F0702030302020204" pitchFamily="66" charset="0"/>
              </a:rPr>
              <a:t>парогенератор</a:t>
            </a:r>
            <a:r>
              <a:rPr lang="en-HK" sz="2000" dirty="0">
                <a:latin typeface="Comic Sans MS" panose="030F0702030302020204" pitchFamily="66" charset="0"/>
              </a:rPr>
              <a:t>; 4 – </a:t>
            </a:r>
            <a:r>
              <a:rPr lang="en-HK" sz="2000" dirty="0" err="1">
                <a:latin typeface="Comic Sans MS" panose="030F0702030302020204" pitchFamily="66" charset="0"/>
              </a:rPr>
              <a:t>турбина</a:t>
            </a:r>
            <a:r>
              <a:rPr lang="en-HK" sz="2000" dirty="0">
                <a:latin typeface="Comic Sans MS" panose="030F0702030302020204" pitchFamily="66" charset="0"/>
              </a:rPr>
              <a:t>; 5 – </a:t>
            </a:r>
            <a:r>
              <a:rPr lang="en-HK" sz="2000" dirty="0" err="1">
                <a:latin typeface="Comic Sans MS" panose="030F0702030302020204" pitchFamily="66" charset="0"/>
              </a:rPr>
              <a:t>электрогенератор</a:t>
            </a:r>
            <a:r>
              <a:rPr lang="en-HK" sz="2000" dirty="0">
                <a:latin typeface="Comic Sans MS" panose="030F0702030302020204" pitchFamily="66" charset="0"/>
              </a:rPr>
              <a:t>; 6 – </a:t>
            </a:r>
            <a:r>
              <a:rPr lang="en-HK" sz="2000" dirty="0" err="1">
                <a:latin typeface="Comic Sans MS" panose="030F0702030302020204" pitchFamily="66" charset="0"/>
              </a:rPr>
              <a:t>воздухоохлаждаемый</a:t>
            </a:r>
            <a:r>
              <a:rPr lang="en-HK" sz="2000" dirty="0">
                <a:latin typeface="Comic Sans MS" panose="030F0702030302020204" pitchFamily="66" charset="0"/>
              </a:rPr>
              <a:t> </a:t>
            </a:r>
            <a:r>
              <a:rPr lang="en-HK" sz="2000" dirty="0" err="1">
                <a:latin typeface="Comic Sans MS" panose="030F0702030302020204" pitchFamily="66" charset="0"/>
              </a:rPr>
              <a:t>конденсатор</a:t>
            </a:r>
            <a:r>
              <a:rPr lang="en-HK" sz="2000" dirty="0">
                <a:latin typeface="Comic Sans MS" panose="030F0702030302020204" pitchFamily="66" charset="0"/>
              </a:rPr>
              <a:t>; 7 – </a:t>
            </a:r>
            <a:r>
              <a:rPr lang="en-HK" sz="2000" dirty="0" err="1">
                <a:latin typeface="Comic Sans MS" panose="030F0702030302020204" pitchFamily="66" charset="0"/>
              </a:rPr>
              <a:t>конденсато-питательный</a:t>
            </a:r>
            <a:r>
              <a:rPr lang="en-HK" sz="2000" dirty="0">
                <a:latin typeface="Comic Sans MS" panose="030F0702030302020204" pitchFamily="66" charset="0"/>
              </a:rPr>
              <a:t> </a:t>
            </a:r>
            <a:r>
              <a:rPr lang="en-HK" sz="2000" dirty="0" err="1">
                <a:latin typeface="Comic Sans MS" panose="030F0702030302020204" pitchFamily="66" charset="0"/>
              </a:rPr>
              <a:t>насос</a:t>
            </a:r>
            <a:r>
              <a:rPr lang="en-HK" sz="2000" dirty="0">
                <a:latin typeface="Comic Sans MS" panose="030F0702030302020204" pitchFamily="66" charset="0"/>
              </a:rPr>
              <a:t>; 8 – </a:t>
            </a:r>
            <a:r>
              <a:rPr lang="en-HK" sz="2000" dirty="0" err="1">
                <a:latin typeface="Comic Sans MS" panose="030F0702030302020204" pitchFamily="66" charset="0"/>
              </a:rPr>
              <a:t>нагнетательный</a:t>
            </a:r>
            <a:r>
              <a:rPr lang="en-HK" sz="2000" dirty="0">
                <a:latin typeface="Comic Sans MS" panose="030F0702030302020204" pitchFamily="66" charset="0"/>
              </a:rPr>
              <a:t> </a:t>
            </a:r>
            <a:r>
              <a:rPr lang="en-HK" sz="2000" dirty="0" err="1">
                <a:latin typeface="Comic Sans MS" panose="030F0702030302020204" pitchFamily="66" charset="0"/>
              </a:rPr>
              <a:t>насос</a:t>
            </a:r>
            <a:endParaRPr lang="en-HK" sz="2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7226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-90264"/>
            <a:ext cx="8928992" cy="1143000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Геотермальная энергетика</a:t>
            </a:r>
            <a:endParaRPr lang="en-HK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11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764704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251520" y="835833"/>
            <a:ext cx="856895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Геотермальные электростанции (</a:t>
            </a:r>
            <a:r>
              <a:rPr lang="ru-RU" sz="23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геоТЭС</a:t>
            </a: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) имеют ряд особенностей:</a:t>
            </a:r>
          </a:p>
          <a:p>
            <a:pPr marL="342900" indent="-3429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23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постоянный </a:t>
            </a: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излишек энергоресурсов, что обеспечивает использование полной установленной мощности оборудования </a:t>
            </a:r>
            <a:r>
              <a:rPr lang="ru-RU" sz="23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геоТЭС</a:t>
            </a: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;</a:t>
            </a:r>
          </a:p>
          <a:p>
            <a:pPr marL="342900" indent="-3429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достаточно простой уровень автоматизации;</a:t>
            </a:r>
          </a:p>
          <a:p>
            <a:pPr marL="342900" indent="-3429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последствия возможных аварий ограничиваются территорией станции;</a:t>
            </a:r>
          </a:p>
          <a:p>
            <a:pPr marL="342900" indent="-3429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удельные капиталовложения и себестоимость электрической энергии в основном могут быть ниже, чем на электростанциях, использующих другие возобновляемые источники энергии</a:t>
            </a:r>
            <a:r>
              <a:rPr lang="ru-RU" sz="23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.</a:t>
            </a:r>
            <a:endParaRPr lang="ru-RU" sz="23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4435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-90264"/>
            <a:ext cx="8928992" cy="1143000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Геотермальная энергетика</a:t>
            </a:r>
            <a:endParaRPr lang="en-HK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12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764704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251520" y="964753"/>
            <a:ext cx="8568952" cy="3616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3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ГеоТЭС</a:t>
            </a: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можно разделить на три основных типа:</a:t>
            </a:r>
          </a:p>
          <a:p>
            <a:pPr marL="342900" indent="-3429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23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станции</a:t>
            </a: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, работающие на месторождениях сухого пара;</a:t>
            </a:r>
          </a:p>
          <a:p>
            <a:pPr marL="342900" indent="-3429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станции с </a:t>
            </a:r>
            <a:r>
              <a:rPr lang="ru-RU" sz="23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парообразователем</a:t>
            </a: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, работающие на месторождениях горячей воды под давлением;</a:t>
            </a:r>
          </a:p>
          <a:p>
            <a:pPr marL="342900" indent="-3429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станции с бинарным циклом, в которых геотермальная теплота передается вторичной жидкости (например фреону или изобутану) и происходит классический цикл </a:t>
            </a:r>
            <a:r>
              <a:rPr lang="ru-RU" sz="23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Ренкина</a:t>
            </a: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.</a:t>
            </a:r>
            <a:endParaRPr lang="ru-RU" sz="23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2328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-90264"/>
            <a:ext cx="8928992" cy="1143000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Геотермальная энергетика</a:t>
            </a:r>
            <a:endParaRPr lang="en-HK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13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764704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251520" y="835833"/>
            <a:ext cx="8568952" cy="44473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Наибольший эффект имеет место при комбинированных схемах использования геотермальных источников как теплоносителя для подогрева воды и выработки электроэнергии на тепловых электростанциях, что обеспечивает значительную экономию органического топлива и увеличивает </a:t>
            </a:r>
            <a:r>
              <a:rPr lang="ru-RU" sz="23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к.п.д</a:t>
            </a: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. преобразования </a:t>
            </a:r>
            <a:r>
              <a:rPr lang="ru-RU" sz="23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низкопотенциальной</a:t>
            </a: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энергии. Такие комбинированные схемы позволяют использовать для выработки электроэнергии теплоносители с начальными температурами свыше 70–80°С.</a:t>
            </a:r>
          </a:p>
          <a:p>
            <a:pPr algn="just">
              <a:spcAft>
                <a:spcPts val="1800"/>
              </a:spcAft>
            </a:pPr>
            <a:endParaRPr lang="ru-RU" sz="23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9062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-90264"/>
            <a:ext cx="8928992" cy="1143000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Геотермальная энергетика</a:t>
            </a:r>
            <a:endParaRPr lang="en-HK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14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764704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251520" y="835833"/>
            <a:ext cx="8568952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3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Сегодня </a:t>
            </a: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58 стран используют тепло своих геотермальных ресурсов не только на производство электроэнергии, а непосредственно в виде тепла: для обогрева ванн и бассейнов – 42%; для отопления – 23%; для тепловых насосов – 12%; для обогрева теплиц – 9%; для подогрева воды в рыбных хозяйствах – 6%; в промышленности – 5%; для других целей – 2%; для сушения сельхозпродуктов, таяния снега и кондиционирования – 1</a:t>
            </a:r>
            <a:r>
              <a:rPr lang="ru-RU" sz="23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%.</a:t>
            </a:r>
            <a:endParaRPr lang="ru-RU" sz="23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5703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-90264"/>
            <a:ext cx="8928992" cy="1143000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Геотермальная энергетика</a:t>
            </a:r>
            <a:endParaRPr lang="en-HK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15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764704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251520" y="991756"/>
            <a:ext cx="8568952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300" dirty="0" err="1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ГеоТЭС</a:t>
            </a: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, построенные в США, Италии, России и других странах, по удельным капвложениям и стоимости электроэнергии могут конкурировать с современными ТЭС и АЭС.</a:t>
            </a:r>
          </a:p>
          <a:p>
            <a:pPr algn="just">
              <a:spcAft>
                <a:spcPts val="1800"/>
              </a:spcAft>
            </a:pPr>
            <a:r>
              <a:rPr lang="ru-RU" sz="23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 </a:t>
            </a: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2008 г. в мире установленная мощность электрогенерирующих геотермальных установок составила около 11 млн. кВт с выработкой около 55 млрд. </a:t>
            </a:r>
            <a:r>
              <a:rPr lang="ru-RU" sz="23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кВт·ч</a:t>
            </a: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.</a:t>
            </a:r>
          </a:p>
          <a:p>
            <a:pPr algn="just">
              <a:spcAft>
                <a:spcPts val="1800"/>
              </a:spcAft>
            </a:pP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По разным прогнозам мощность геотермальных станций к 2030 г. возрастет до 40–70 млн. кВт.</a:t>
            </a:r>
            <a:endParaRPr lang="ru-RU" sz="23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1522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-90264"/>
            <a:ext cx="8928992" cy="1143000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Геотермальная энергетика</a:t>
            </a:r>
            <a:endParaRPr lang="en-HK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764704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251520" y="835833"/>
            <a:ext cx="8568952" cy="3985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Выражение «геотермальная энергия» буквально означает, что это энергия тепла Земли («</a:t>
            </a:r>
            <a:r>
              <a:rPr lang="ru-RU" sz="23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гео</a:t>
            </a: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» – земля, «термальная» – тепловая). Основным источником этой энергии служит постоянный поток теплоты из раскаленных недр, направленный к поверхности Земли. Земная кора получает теплоту в результате трения ядра, радиоактивного распада элементов (подобно торию и урану), химических реакций. Постоянные времени этих процессов настолько велики относительно времени существования Земли, что невозможно оценить, увеличивается или уменьшается ее температура.</a:t>
            </a:r>
            <a:endParaRPr lang="ru-RU" sz="23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59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-90264"/>
            <a:ext cx="8928992" cy="1143000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Геотермальная энергетика</a:t>
            </a:r>
            <a:endParaRPr lang="en-HK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3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764704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251520" y="835833"/>
            <a:ext cx="8568952" cy="51552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Запасы геотермальной энергии огромны. Геотермальная энергия в ряде стран (Венгрии, Исландии, Италии, Мексики, Новой Зеландии, России, США, Японии) широко используется для теплоснабжения, выработки электроэнергии. Так, в Исландии за счет геотермальной энергии обеспечивается 26,5% выработки электроэнергии.</a:t>
            </a:r>
          </a:p>
          <a:p>
            <a:pPr algn="just">
              <a:spcAft>
                <a:spcPts val="1800"/>
              </a:spcAft>
            </a:pPr>
            <a:endParaRPr lang="ru-RU" sz="23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  <a:p>
            <a:pPr algn="just">
              <a:spcAft>
                <a:spcPts val="1800"/>
              </a:spcAft>
            </a:pP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 2004 г. в мире суммарная мощность геотермальных электростанций составила около 9 млн. кВт, а геотермальных систем теплоснабжения – около 20 </a:t>
            </a:r>
            <a:r>
              <a:rPr lang="ru-RU" sz="23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млн.кВт</a:t>
            </a: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(тепловых). По прогнозам мощность </a:t>
            </a:r>
            <a:r>
              <a:rPr lang="ru-RU" sz="23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геоТЭС</a:t>
            </a: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может составить около 20 </a:t>
            </a:r>
            <a:r>
              <a:rPr lang="ru-RU" sz="23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млн.кВт</a:t>
            </a: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, а выработка электроэнергии – 120 млрд. </a:t>
            </a:r>
            <a:r>
              <a:rPr lang="ru-RU" sz="23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кВт·ч</a:t>
            </a: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.</a:t>
            </a:r>
            <a:endParaRPr lang="ru-RU" sz="23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6659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-90264"/>
            <a:ext cx="8928992" cy="1143000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Геотермальная энергетика</a:t>
            </a:r>
            <a:endParaRPr lang="en-HK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4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764704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251520" y="835833"/>
            <a:ext cx="8568952" cy="5493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Различают пять основных типов геотермальной энергии:</a:t>
            </a:r>
          </a:p>
          <a:p>
            <a:pPr marL="342900" indent="-3429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23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нормальное </a:t>
            </a: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поверхностное тепло Земли на глубине от нескольких десятков до сотен метров;</a:t>
            </a:r>
          </a:p>
          <a:p>
            <a:pPr marL="342900" indent="-3429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гидротермальные системы, то есть резервуары горячей или теплой воды, в большинстве случаев </a:t>
            </a:r>
            <a:r>
              <a:rPr lang="ru-RU" sz="23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самовыливной</a:t>
            </a: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;</a:t>
            </a:r>
          </a:p>
          <a:p>
            <a:pPr marL="342900" indent="-3429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23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парогидротермальные</a:t>
            </a: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системы – месторождения пара и </a:t>
            </a:r>
            <a:r>
              <a:rPr lang="ru-RU" sz="23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самовыливной</a:t>
            </a: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пароводяной смеси;</a:t>
            </a:r>
          </a:p>
          <a:p>
            <a:pPr marL="342900" indent="-3429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23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петрогеотермальные</a:t>
            </a: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зоны или теплота сухих горных пород;</a:t>
            </a:r>
          </a:p>
          <a:p>
            <a:pPr marL="342900" indent="-3429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магма (нагретые до 1300°С расплавленные горные породы).</a:t>
            </a:r>
            <a:endParaRPr lang="ru-RU" sz="23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3200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-90264"/>
            <a:ext cx="8928992" cy="1143000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Геотермальная энергетика</a:t>
            </a:r>
            <a:endParaRPr lang="en-HK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5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764704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251520" y="835833"/>
            <a:ext cx="856895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Геотермальная энергия обеспечивает теплом столицу Исландии Рейкьявик. Уже в 1943 г. там были пробурены 32 скважины на глубину от 440 до 2400 м, по которым к поверхности поднимается вода с температурой от 60 до 130°С. Девять из этих буровых скважин действуют и по сей день.</a:t>
            </a:r>
            <a:endParaRPr lang="ru-RU" sz="23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pic>
        <p:nvPicPr>
          <p:cNvPr id="1026" name="Picture 2" descr="Гейзеры в Исланди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212977"/>
            <a:ext cx="3703268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ГеоТЭС Несьявеллир, Исландия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0019" y="3212976"/>
            <a:ext cx="4190453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899592" y="617325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dirty="0">
                <a:solidFill>
                  <a:srgbClr val="222222"/>
                </a:solidFill>
                <a:latin typeface="Comic Sans MS" panose="030F0702030302020204" pitchFamily="66" charset="0"/>
              </a:rPr>
              <a:t>Гейзеры в </a:t>
            </a:r>
            <a:r>
              <a:rPr lang="ru-RU" dirty="0" smtClean="0">
                <a:solidFill>
                  <a:srgbClr val="222222"/>
                </a:solidFill>
                <a:latin typeface="Comic Sans MS" panose="030F0702030302020204" pitchFamily="66" charset="0"/>
              </a:rPr>
              <a:t>Исландии</a:t>
            </a:r>
            <a:endParaRPr lang="en-HK" dirty="0">
              <a:latin typeface="Comic Sans MS" panose="030F0702030302020204" pitchFamily="66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860032" y="6169582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dirty="0" err="1">
                <a:solidFill>
                  <a:srgbClr val="222222"/>
                </a:solidFill>
                <a:latin typeface="Comic Sans MS" panose="030F0702030302020204" pitchFamily="66" charset="0"/>
              </a:rPr>
              <a:t>ГеоТЭС</a:t>
            </a:r>
            <a:r>
              <a:rPr lang="ru-RU" dirty="0">
                <a:solidFill>
                  <a:srgbClr val="222222"/>
                </a:solidFill>
                <a:latin typeface="Comic Sans MS" panose="030F0702030302020204" pitchFamily="66" charset="0"/>
              </a:rPr>
              <a:t> </a:t>
            </a:r>
            <a:r>
              <a:rPr lang="ru-RU" dirty="0" err="1">
                <a:solidFill>
                  <a:srgbClr val="222222"/>
                </a:solidFill>
                <a:latin typeface="Comic Sans MS" panose="030F0702030302020204" pitchFamily="66" charset="0"/>
              </a:rPr>
              <a:t>Несьявеллир</a:t>
            </a:r>
            <a:r>
              <a:rPr lang="ru-RU" dirty="0">
                <a:solidFill>
                  <a:srgbClr val="222222"/>
                </a:solidFill>
                <a:latin typeface="Comic Sans MS" panose="030F0702030302020204" pitchFamily="66" charset="0"/>
              </a:rPr>
              <a:t>, Исландия</a:t>
            </a:r>
            <a:endParaRPr lang="en-HK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5966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-90264"/>
            <a:ext cx="8928992" cy="1143000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Сфера использования термальных вод</a:t>
            </a:r>
            <a:endParaRPr lang="en-HK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6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764704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196752"/>
            <a:ext cx="8592641" cy="3874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9106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-90264"/>
            <a:ext cx="8928992" cy="1143000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Геотермальная энергетика</a:t>
            </a:r>
            <a:endParaRPr lang="en-HK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7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764704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5652120" y="859700"/>
            <a:ext cx="3456384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Схема геотермального теплоснабжения с использованием агрессивных геотермальных вод: 1 – подземный коллектор; 2 – приемная скважина; 3 – </a:t>
            </a:r>
            <a:r>
              <a:rPr lang="ru-RU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газошламоотделитель</a:t>
            </a:r>
            <a:r>
              <a:rPr lang="ru-RU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; 4 – нагнетательный насос; 5 – нагнетательная скважина; 6 – теплообменник системы отопления; 7 – насос системы отопления; 8 – теплообменник системы горячего водоснабжения; 9 – отопительная система; 10 – система горячего водоснабжения; 11 – источник воды горячего водоснабжения; 12 – система утилизации газов и шламов</a:t>
            </a:r>
            <a:endParaRPr lang="ru-RU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872897"/>
            <a:ext cx="5256584" cy="4860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2735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-90264"/>
            <a:ext cx="8928992" cy="1143000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Геотермальная энергетика</a:t>
            </a:r>
            <a:endParaRPr lang="en-HK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8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764704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251520" y="835833"/>
            <a:ext cx="8568952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Среди месторождений глубинной теплоты Земли существуют </a:t>
            </a:r>
            <a:r>
              <a:rPr lang="ru-RU" sz="23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термоаномальные</a:t>
            </a: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зоны месторождений теплоты, которые имеют повышенный геотермальный градиент в </a:t>
            </a:r>
            <a:r>
              <a:rPr lang="ru-RU" sz="23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водонасыщенных</a:t>
            </a: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проникающих горных породах. Таким образом, проявлением геотермальной теплоты, имеющей практическое значение, являются запасы горячей воды и пара в подземных резервуарах на относительно небольших глубинах и гейзеры, которые выходят на поверхность.</a:t>
            </a:r>
          </a:p>
          <a:p>
            <a:pPr algn="just">
              <a:spcAft>
                <a:spcPts val="1800"/>
              </a:spcAft>
            </a:pPr>
            <a:r>
              <a:rPr lang="ru-RU" sz="23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Геотермальные </a:t>
            </a: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воды классифицируют по температуре, кислотности, уровню минерализации, жесткости</a:t>
            </a:r>
            <a:r>
              <a:rPr lang="ru-RU" sz="23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.</a:t>
            </a:r>
            <a:endParaRPr lang="ru-RU" sz="23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9542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-90264"/>
            <a:ext cx="8928992" cy="1143000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Геотермальная энергетика</a:t>
            </a:r>
            <a:endParaRPr lang="en-HK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9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764704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251520" y="835833"/>
            <a:ext cx="8568952" cy="386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Основным показателем пригодности геотермальных источников для использования является их природная температура, согласно которой они подразделяются на </a:t>
            </a:r>
            <a:r>
              <a:rPr lang="ru-RU" sz="23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низкотермальные</a:t>
            </a: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воды с температурой 40–70°С; </a:t>
            </a:r>
            <a:r>
              <a:rPr lang="ru-RU" sz="23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среднетермальные</a:t>
            </a: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воды с температурой 70–100°С; высокотермальные воды и пар с температурой 100–150°С; </a:t>
            </a:r>
            <a:r>
              <a:rPr lang="ru-RU" sz="23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парогидротермы</a:t>
            </a: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и флюиды с температурой выше 150°С</a:t>
            </a:r>
            <a:r>
              <a:rPr lang="ru-RU" sz="23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.</a:t>
            </a:r>
            <a:endParaRPr lang="en-HK" sz="2300" dirty="0" smtClean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  <a:p>
            <a:pPr algn="just">
              <a:spcAft>
                <a:spcPts val="1800"/>
              </a:spcAft>
            </a:pP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 США в Долине гейзеров расположено 19 </a:t>
            </a:r>
            <a:r>
              <a:rPr lang="ru-RU" sz="23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геоТЭС</a:t>
            </a: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общей мощностью 1300 МВт. Мощнейшая в мире </a:t>
            </a:r>
            <a:r>
              <a:rPr lang="ru-RU" sz="23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геоТЭС</a:t>
            </a: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(50 МВт) построена тоже в США – </a:t>
            </a:r>
            <a:r>
              <a:rPr lang="ru-RU" sz="23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геоТЭС</a:t>
            </a:r>
            <a:r>
              <a:rPr lang="ru-RU" sz="23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23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Хебер</a:t>
            </a:r>
            <a:r>
              <a:rPr lang="ru-RU" sz="23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.</a:t>
            </a:r>
            <a:endParaRPr lang="ru-RU" sz="23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2521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15106</TotalTime>
  <Words>940</Words>
  <Application>Microsoft Office PowerPoint</Application>
  <PresentationFormat>Экран (4:3)</PresentationFormat>
  <Paragraphs>66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Calibri</vt:lpstr>
      <vt:lpstr>Comic Sans MS</vt:lpstr>
      <vt:lpstr>Times New Roman</vt:lpstr>
      <vt:lpstr>Тема Office</vt:lpstr>
      <vt:lpstr>Презентация PowerPoint</vt:lpstr>
      <vt:lpstr>Геотермальная энергетика</vt:lpstr>
      <vt:lpstr>Геотермальная энергетика</vt:lpstr>
      <vt:lpstr>Геотермальная энергетика</vt:lpstr>
      <vt:lpstr>Геотермальная энергетика</vt:lpstr>
      <vt:lpstr>Сфера использования термальных вод</vt:lpstr>
      <vt:lpstr>Геотермальная энергетика</vt:lpstr>
      <vt:lpstr>Геотермальная энергетика</vt:lpstr>
      <vt:lpstr>Геотермальная энергетика</vt:lpstr>
      <vt:lpstr>Геотермальная энергетика</vt:lpstr>
      <vt:lpstr>Геотермальная энергетика</vt:lpstr>
      <vt:lpstr>Геотермальная энергетика</vt:lpstr>
      <vt:lpstr>Геотермальная энергетика</vt:lpstr>
      <vt:lpstr>Геотермальная энергетика</vt:lpstr>
      <vt:lpstr>Геотермальная энергетика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Vladimir</cp:lastModifiedBy>
  <cp:revision>1562</cp:revision>
  <dcterms:created xsi:type="dcterms:W3CDTF">2018-10-18T08:08:24Z</dcterms:created>
  <dcterms:modified xsi:type="dcterms:W3CDTF">2020-12-03T05:09:04Z</dcterms:modified>
</cp:coreProperties>
</file>